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1280" y="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18371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4033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66946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2491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81888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8821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9187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9593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16621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8843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86344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32742-82C9-4BA3-B87D-73D61BED313E}" type="datetimeFigureOut">
              <a:rPr lang="es-MX" smtClean="0"/>
              <a:t>06/08/2019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2F41E-3F57-4A98-9776-9CE728B2BBA1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0484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hyperlink" Target="http://digaohm.semar.gob.mx/hidrografia.html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igaohm.semar.gob.mx/hidrografia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manzanillo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1" t="13375" r="31879"/>
          <a:stretch/>
        </p:blipFill>
        <p:spPr bwMode="auto">
          <a:xfrm rot="4477788">
            <a:off x="786020" y="4141555"/>
            <a:ext cx="4655126" cy="2208818"/>
          </a:xfrm>
          <a:prstGeom prst="rect">
            <a:avLst/>
          </a:prstGeom>
          <a:noFill/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isometricTopUp">
              <a:rot lat="21490602" lon="19829207" rev="4103678"/>
            </a:camera>
            <a:lightRig rig="flood" dir="t">
              <a:rot lat="0" lon="0" rev="1200000"/>
            </a:lightRig>
          </a:scene3d>
          <a:sp3d z="12700" prstMaterial="powder">
            <a:bevelB/>
          </a:sp3d>
          <a:extLst/>
        </p:spPr>
      </p:pic>
      <p:pic>
        <p:nvPicPr>
          <p:cNvPr id="3" name="Picture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8422">
            <a:off x="745601" y="2268689"/>
            <a:ext cx="3670593" cy="2798816"/>
          </a:xfrm>
          <a:prstGeom prst="rect">
            <a:avLst/>
          </a:prstGeom>
          <a:noFill/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isometricTopUp"/>
            <a:lightRig rig="flood" dir="t">
              <a:rot lat="0" lon="0" rev="1200000"/>
            </a:lightRig>
          </a:scene3d>
          <a:sp3d z="12700" prstMaterial="powder">
            <a:bevelB/>
          </a:sp3d>
        </p:spPr>
      </p:pic>
      <p:sp>
        <p:nvSpPr>
          <p:cNvPr id="4" name="3 Rectángulo"/>
          <p:cNvSpPr/>
          <p:nvPr/>
        </p:nvSpPr>
        <p:spPr>
          <a:xfrm>
            <a:off x="5220072" y="2924944"/>
            <a:ext cx="3600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b="1" dirty="0" smtClean="0"/>
              <a:t>ARMONIZATION OF </a:t>
            </a:r>
          </a:p>
          <a:p>
            <a:pPr algn="ctr"/>
            <a:r>
              <a:rPr lang="es-MX" b="1" dirty="0" smtClean="0"/>
              <a:t>MARITIME AND TERRESTRIAL VECTOR DATA</a:t>
            </a:r>
            <a:endParaRPr lang="es-MX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11" t="10977" r="10093" b="8317"/>
          <a:stretch/>
        </p:blipFill>
        <p:spPr bwMode="auto">
          <a:xfrm rot="20707270">
            <a:off x="325404" y="971475"/>
            <a:ext cx="3650193" cy="2734692"/>
          </a:xfrm>
          <a:prstGeom prst="rect">
            <a:avLst/>
          </a:prstGeom>
          <a:noFill/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isometricTopUp"/>
            <a:lightRig rig="flood" dir="t">
              <a:rot lat="0" lon="0" rev="1200000"/>
            </a:lightRig>
          </a:scene3d>
          <a:sp3d z="12700" prstMaterial="powder">
            <a:bevelB/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HIDROGRAFÍA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3" y="0"/>
            <a:ext cx="2843808" cy="156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831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109 CuadroTexto"/>
          <p:cNvSpPr txBox="1"/>
          <p:nvPr/>
        </p:nvSpPr>
        <p:spPr>
          <a:xfrm>
            <a:off x="3563888" y="1701388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smtClean="0"/>
              <a:t>Reference</a:t>
            </a:r>
            <a:endParaRPr lang="es-MX" sz="800" dirty="0"/>
          </a:p>
        </p:txBody>
      </p:sp>
      <p:sp>
        <p:nvSpPr>
          <p:cNvPr id="11" name="10 Rectángulo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noFill/>
          <a:ln cmpd="db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1000">
              <a:noFill/>
            </a:endParaRPr>
          </a:p>
        </p:txBody>
      </p:sp>
      <p:sp>
        <p:nvSpPr>
          <p:cNvPr id="2" name="1 Elipse"/>
          <p:cNvSpPr/>
          <p:nvPr/>
        </p:nvSpPr>
        <p:spPr>
          <a:xfrm>
            <a:off x="3088031" y="3741491"/>
            <a:ext cx="1838596" cy="83009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 smtClean="0">
                <a:solidFill>
                  <a:schemeClr val="bg1"/>
                </a:solidFill>
              </a:rPr>
              <a:t>MARITIME – LAND VECTOR DATA HARMONIZATION </a:t>
            </a:r>
            <a:endParaRPr lang="es-MX" sz="1000" b="1" dirty="0">
              <a:solidFill>
                <a:schemeClr val="bg1"/>
              </a:solidFill>
            </a:endParaRPr>
          </a:p>
        </p:txBody>
      </p:sp>
      <p:sp>
        <p:nvSpPr>
          <p:cNvPr id="3" name="2 Elipse"/>
          <p:cNvSpPr/>
          <p:nvPr/>
        </p:nvSpPr>
        <p:spPr>
          <a:xfrm>
            <a:off x="3347864" y="4882150"/>
            <a:ext cx="1331917" cy="4910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 smtClean="0"/>
              <a:t>UN-GGIM</a:t>
            </a:r>
            <a:endParaRPr lang="es-MX" sz="1000" dirty="0"/>
          </a:p>
        </p:txBody>
      </p:sp>
      <p:sp>
        <p:nvSpPr>
          <p:cNvPr id="4" name="3 Elipse"/>
          <p:cNvSpPr/>
          <p:nvPr/>
        </p:nvSpPr>
        <p:spPr>
          <a:xfrm>
            <a:off x="3347864" y="5755282"/>
            <a:ext cx="1331918" cy="57606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 smtClean="0"/>
              <a:t>GGIM AMERICAS</a:t>
            </a:r>
            <a:endParaRPr lang="es-MX" sz="1000" dirty="0"/>
          </a:p>
        </p:txBody>
      </p:sp>
      <p:sp>
        <p:nvSpPr>
          <p:cNvPr id="5" name="4 Elipse"/>
          <p:cNvSpPr/>
          <p:nvPr/>
        </p:nvSpPr>
        <p:spPr>
          <a:xfrm>
            <a:off x="3051020" y="2667109"/>
            <a:ext cx="1908212" cy="6988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/>
              <a:t>CONTINENTAL</a:t>
            </a:r>
          </a:p>
          <a:p>
            <a:pPr algn="ctr"/>
            <a:r>
              <a:rPr lang="es-MX" sz="1000" dirty="0" smtClean="0"/>
              <a:t>CARTOGRAPHY AUTHORITY </a:t>
            </a:r>
            <a:endParaRPr lang="es-MX" sz="1000" dirty="0"/>
          </a:p>
        </p:txBody>
      </p:sp>
      <p:sp>
        <p:nvSpPr>
          <p:cNvPr id="6" name="5 Elipse"/>
          <p:cNvSpPr/>
          <p:nvPr/>
        </p:nvSpPr>
        <p:spPr>
          <a:xfrm>
            <a:off x="3177035" y="1891401"/>
            <a:ext cx="1656184" cy="576064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000" dirty="0" smtClean="0"/>
              <a:t>DATUM VERTICAL</a:t>
            </a:r>
            <a:endParaRPr lang="es-MX" sz="1000" dirty="0"/>
          </a:p>
          <a:p>
            <a:pPr algn="ctr"/>
            <a:endParaRPr lang="es-MX" sz="1000" dirty="0"/>
          </a:p>
        </p:txBody>
      </p:sp>
      <p:sp>
        <p:nvSpPr>
          <p:cNvPr id="7" name="6 Elipse"/>
          <p:cNvSpPr/>
          <p:nvPr/>
        </p:nvSpPr>
        <p:spPr>
          <a:xfrm>
            <a:off x="3397463" y="1197597"/>
            <a:ext cx="1224136" cy="432048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b="1" dirty="0" smtClean="0"/>
              <a:t>MEAN SEA LEVEL</a:t>
            </a:r>
            <a:endParaRPr lang="es-MX" sz="900" b="1" dirty="0"/>
          </a:p>
        </p:txBody>
      </p:sp>
      <p:sp>
        <p:nvSpPr>
          <p:cNvPr id="8" name="7 Elipse"/>
          <p:cNvSpPr/>
          <p:nvPr/>
        </p:nvSpPr>
        <p:spPr>
          <a:xfrm>
            <a:off x="6156557" y="3723562"/>
            <a:ext cx="1908212" cy="7544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 smtClean="0"/>
              <a:t>NAUTICAL</a:t>
            </a:r>
            <a:endParaRPr lang="es-MX" sz="1000" dirty="0"/>
          </a:p>
          <a:p>
            <a:pPr algn="ctr"/>
            <a:r>
              <a:rPr lang="es-MX" sz="1000" dirty="0" smtClean="0"/>
              <a:t>CARTOGRAPHY AUTHORITY</a:t>
            </a:r>
            <a:endParaRPr lang="es-MX" sz="1000" dirty="0"/>
          </a:p>
        </p:txBody>
      </p:sp>
      <p:sp>
        <p:nvSpPr>
          <p:cNvPr id="9" name="8 Elipse"/>
          <p:cNvSpPr/>
          <p:nvPr/>
        </p:nvSpPr>
        <p:spPr>
          <a:xfrm>
            <a:off x="6282569" y="2895177"/>
            <a:ext cx="1656184" cy="576064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000" dirty="0" smtClean="0"/>
              <a:t>DVERTICAL</a:t>
            </a:r>
            <a:endParaRPr lang="es-MX" sz="1000" dirty="0"/>
          </a:p>
          <a:p>
            <a:pPr algn="ctr"/>
            <a:r>
              <a:rPr lang="es-MX" sz="1000" dirty="0" smtClean="0"/>
              <a:t>ATUM</a:t>
            </a:r>
            <a:endParaRPr lang="es-MX" sz="1000" dirty="0"/>
          </a:p>
        </p:txBody>
      </p:sp>
      <p:sp>
        <p:nvSpPr>
          <p:cNvPr id="10" name="9 Elipse"/>
          <p:cNvSpPr/>
          <p:nvPr/>
        </p:nvSpPr>
        <p:spPr>
          <a:xfrm>
            <a:off x="6426672" y="1957161"/>
            <a:ext cx="1601712" cy="671276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b="1" dirty="0" smtClean="0"/>
              <a:t>MLLW</a:t>
            </a:r>
            <a:endParaRPr lang="es-MX" sz="900" b="1" dirty="0"/>
          </a:p>
        </p:txBody>
      </p:sp>
      <p:cxnSp>
        <p:nvCxnSpPr>
          <p:cNvPr id="12" name="11 Conector angular"/>
          <p:cNvCxnSpPr>
            <a:stCxn id="7" idx="6"/>
            <a:endCxn id="10" idx="2"/>
          </p:cNvCxnSpPr>
          <p:nvPr/>
        </p:nvCxnSpPr>
        <p:spPr>
          <a:xfrm>
            <a:off x="4621599" y="1413621"/>
            <a:ext cx="1805073" cy="879178"/>
          </a:xfrm>
          <a:prstGeom prst="bentConnector3">
            <a:avLst/>
          </a:prstGeom>
          <a:ln>
            <a:prstDash val="lg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13 CuadroTexto"/>
              <p:cNvSpPr txBox="1"/>
              <p:nvPr/>
            </p:nvSpPr>
            <p:spPr>
              <a:xfrm>
                <a:off x="5220072" y="1619831"/>
                <a:ext cx="583813" cy="58477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3200" i="1" smtClean="0">
                          <a:latin typeface="Cambria Math"/>
                          <a:ea typeface="Cambria Math"/>
                        </a:rPr>
                        <m:t>≠</m:t>
                      </m:r>
                    </m:oMath>
                  </m:oMathPara>
                </a14:m>
                <a:endParaRPr lang="es-MX" sz="3200" dirty="0"/>
              </a:p>
            </p:txBody>
          </p:sp>
        </mc:Choice>
        <mc:Fallback xmlns="">
          <p:sp>
            <p:nvSpPr>
              <p:cNvPr id="14" name="13 CuadroTexto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0072" y="1619831"/>
                <a:ext cx="583813" cy="58477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16 Elipse"/>
          <p:cNvSpPr/>
          <p:nvPr/>
        </p:nvSpPr>
        <p:spPr>
          <a:xfrm>
            <a:off x="6757421" y="486161"/>
            <a:ext cx="706484" cy="72008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400" dirty="0" smtClean="0"/>
              <a:t>?</a:t>
            </a:r>
            <a:endParaRPr lang="es-MX" sz="4400" dirty="0"/>
          </a:p>
        </p:txBody>
      </p:sp>
      <p:cxnSp>
        <p:nvCxnSpPr>
          <p:cNvPr id="19" name="18 Conector angular"/>
          <p:cNvCxnSpPr>
            <a:stCxn id="7" idx="0"/>
            <a:endCxn id="17" idx="2"/>
          </p:cNvCxnSpPr>
          <p:nvPr/>
        </p:nvCxnSpPr>
        <p:spPr>
          <a:xfrm rot="5400000" flipH="1" flipV="1">
            <a:off x="5207778" y="-352046"/>
            <a:ext cx="351396" cy="2747890"/>
          </a:xfrm>
          <a:prstGeom prst="bentConnector2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22 Conector angular"/>
          <p:cNvCxnSpPr>
            <a:stCxn id="10" idx="0"/>
            <a:endCxn id="17" idx="4"/>
          </p:cNvCxnSpPr>
          <p:nvPr/>
        </p:nvCxnSpPr>
        <p:spPr>
          <a:xfrm rot="16200000" flipV="1">
            <a:off x="6793636" y="1523268"/>
            <a:ext cx="750920" cy="1168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30 Elipse"/>
          <p:cNvSpPr/>
          <p:nvPr/>
        </p:nvSpPr>
        <p:spPr>
          <a:xfrm>
            <a:off x="7668344" y="188640"/>
            <a:ext cx="1224136" cy="53933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 smtClean="0"/>
              <a:t>GGIM</a:t>
            </a:r>
          </a:p>
          <a:p>
            <a:pPr algn="ctr"/>
            <a:r>
              <a:rPr lang="es-MX" sz="1000" dirty="0" smtClean="0"/>
              <a:t>SOLUTION SUGGESTED</a:t>
            </a:r>
            <a:endParaRPr lang="es-MX" sz="1000" dirty="0"/>
          </a:p>
        </p:txBody>
      </p:sp>
      <p:sp>
        <p:nvSpPr>
          <p:cNvPr id="32" name="31 Elipse"/>
          <p:cNvSpPr/>
          <p:nvPr/>
        </p:nvSpPr>
        <p:spPr>
          <a:xfrm>
            <a:off x="7729150" y="908720"/>
            <a:ext cx="1189432" cy="53933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/>
              <a:t>IHO</a:t>
            </a:r>
          </a:p>
          <a:p>
            <a:pPr algn="ctr"/>
            <a:r>
              <a:rPr lang="es-MX" sz="1000" dirty="0" smtClean="0"/>
              <a:t>SOLUTION </a:t>
            </a:r>
          </a:p>
        </p:txBody>
      </p:sp>
      <p:cxnSp>
        <p:nvCxnSpPr>
          <p:cNvPr id="34" name="33 Conector recto de flecha"/>
          <p:cNvCxnSpPr>
            <a:stCxn id="6" idx="0"/>
            <a:endCxn id="7" idx="4"/>
          </p:cNvCxnSpPr>
          <p:nvPr/>
        </p:nvCxnSpPr>
        <p:spPr>
          <a:xfrm flipV="1">
            <a:off x="4005127" y="1629645"/>
            <a:ext cx="4404" cy="261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38 Conector recto de flecha"/>
          <p:cNvCxnSpPr>
            <a:stCxn id="5" idx="0"/>
            <a:endCxn id="6" idx="4"/>
          </p:cNvCxnSpPr>
          <p:nvPr/>
        </p:nvCxnSpPr>
        <p:spPr>
          <a:xfrm flipV="1">
            <a:off x="4005126" y="2467465"/>
            <a:ext cx="1" cy="199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43 Conector recto de flecha"/>
          <p:cNvCxnSpPr>
            <a:stCxn id="2" idx="0"/>
            <a:endCxn id="5" idx="4"/>
          </p:cNvCxnSpPr>
          <p:nvPr/>
        </p:nvCxnSpPr>
        <p:spPr>
          <a:xfrm flipH="1" flipV="1">
            <a:off x="4005126" y="3365939"/>
            <a:ext cx="2203" cy="375552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46 Conector recto de flecha"/>
          <p:cNvCxnSpPr>
            <a:stCxn id="2" idx="4"/>
            <a:endCxn id="3" idx="0"/>
          </p:cNvCxnSpPr>
          <p:nvPr/>
        </p:nvCxnSpPr>
        <p:spPr>
          <a:xfrm>
            <a:off x="4007329" y="4571586"/>
            <a:ext cx="6494" cy="310564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50 Conector recto de flecha"/>
          <p:cNvCxnSpPr>
            <a:stCxn id="3" idx="4"/>
            <a:endCxn id="4" idx="0"/>
          </p:cNvCxnSpPr>
          <p:nvPr/>
        </p:nvCxnSpPr>
        <p:spPr>
          <a:xfrm>
            <a:off x="4013823" y="5373216"/>
            <a:ext cx="0" cy="382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52 Elipse"/>
          <p:cNvSpPr/>
          <p:nvPr/>
        </p:nvSpPr>
        <p:spPr>
          <a:xfrm>
            <a:off x="6948263" y="5668971"/>
            <a:ext cx="1474865" cy="78268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 smtClean="0">
                <a:solidFill>
                  <a:schemeClr val="bg1"/>
                </a:solidFill>
              </a:rPr>
              <a:t>NATIONAL</a:t>
            </a:r>
            <a:endParaRPr lang="es-MX" sz="1000" b="1" dirty="0">
              <a:solidFill>
                <a:schemeClr val="bg1"/>
              </a:solidFill>
            </a:endParaRPr>
          </a:p>
          <a:p>
            <a:pPr algn="ctr"/>
            <a:r>
              <a:rPr lang="es-MX" sz="1000" b="1" dirty="0" smtClean="0">
                <a:solidFill>
                  <a:schemeClr val="bg1"/>
                </a:solidFill>
              </a:rPr>
              <a:t>SOLUTION</a:t>
            </a:r>
            <a:endParaRPr lang="es-MX" sz="1000" b="1" dirty="0">
              <a:solidFill>
                <a:schemeClr val="bg1"/>
              </a:solidFill>
            </a:endParaRPr>
          </a:p>
        </p:txBody>
      </p:sp>
      <p:sp>
        <p:nvSpPr>
          <p:cNvPr id="54" name="53 Elipse"/>
          <p:cNvSpPr/>
          <p:nvPr/>
        </p:nvSpPr>
        <p:spPr>
          <a:xfrm>
            <a:off x="899592" y="5755281"/>
            <a:ext cx="1296145" cy="576065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 smtClean="0"/>
              <a:t>NATIONAL / REGIONAL</a:t>
            </a:r>
          </a:p>
          <a:p>
            <a:pPr algn="ctr"/>
            <a:r>
              <a:rPr lang="es-MX" sz="1000" dirty="0" smtClean="0"/>
              <a:t>EFFORTS</a:t>
            </a:r>
            <a:endParaRPr lang="es-MX" sz="1000" dirty="0"/>
          </a:p>
        </p:txBody>
      </p:sp>
      <p:cxnSp>
        <p:nvCxnSpPr>
          <p:cNvPr id="55" name="54 Conector angular"/>
          <p:cNvCxnSpPr>
            <a:stCxn id="54" idx="0"/>
            <a:endCxn id="3" idx="2"/>
          </p:cNvCxnSpPr>
          <p:nvPr/>
        </p:nvCxnSpPr>
        <p:spPr>
          <a:xfrm rot="5400000" flipH="1" flipV="1">
            <a:off x="2133965" y="4541383"/>
            <a:ext cx="627598" cy="1800199"/>
          </a:xfrm>
          <a:prstGeom prst="bentConnector2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57 Conector recto de flecha"/>
          <p:cNvCxnSpPr>
            <a:stCxn id="4" idx="2"/>
            <a:endCxn id="54" idx="6"/>
          </p:cNvCxnSpPr>
          <p:nvPr/>
        </p:nvCxnSpPr>
        <p:spPr>
          <a:xfrm flipH="1">
            <a:off x="2195737" y="6043314"/>
            <a:ext cx="115212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1023 Conector recto de flecha"/>
          <p:cNvCxnSpPr>
            <a:stCxn id="17" idx="7"/>
            <a:endCxn id="31" idx="2"/>
          </p:cNvCxnSpPr>
          <p:nvPr/>
        </p:nvCxnSpPr>
        <p:spPr>
          <a:xfrm flipV="1">
            <a:off x="7360443" y="458305"/>
            <a:ext cx="307901" cy="133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1026 Conector recto de flecha"/>
          <p:cNvCxnSpPr>
            <a:stCxn id="17" idx="5"/>
            <a:endCxn id="32" idx="2"/>
          </p:cNvCxnSpPr>
          <p:nvPr/>
        </p:nvCxnSpPr>
        <p:spPr>
          <a:xfrm>
            <a:off x="7360443" y="1100788"/>
            <a:ext cx="368707" cy="77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1028 Conector angular"/>
          <p:cNvCxnSpPr>
            <a:stCxn id="31" idx="6"/>
            <a:endCxn id="53" idx="6"/>
          </p:cNvCxnSpPr>
          <p:nvPr/>
        </p:nvCxnSpPr>
        <p:spPr>
          <a:xfrm flipH="1">
            <a:off x="8423128" y="458305"/>
            <a:ext cx="469352" cy="5602006"/>
          </a:xfrm>
          <a:prstGeom prst="bentConnector3">
            <a:avLst>
              <a:gd name="adj1" fmla="val -395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1030 Conector recto"/>
          <p:cNvCxnSpPr/>
          <p:nvPr/>
        </p:nvCxnSpPr>
        <p:spPr>
          <a:xfrm>
            <a:off x="8892480" y="1178385"/>
            <a:ext cx="1899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1036 Conector recto de flecha"/>
          <p:cNvCxnSpPr>
            <a:stCxn id="2" idx="6"/>
            <a:endCxn id="8" idx="2"/>
          </p:cNvCxnSpPr>
          <p:nvPr/>
        </p:nvCxnSpPr>
        <p:spPr>
          <a:xfrm flipV="1">
            <a:off x="4926627" y="4100791"/>
            <a:ext cx="1229930" cy="55748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1039 Conector recto de flecha"/>
          <p:cNvCxnSpPr>
            <a:stCxn id="8" idx="0"/>
            <a:endCxn id="9" idx="4"/>
          </p:cNvCxnSpPr>
          <p:nvPr/>
        </p:nvCxnSpPr>
        <p:spPr>
          <a:xfrm flipH="1" flipV="1">
            <a:off x="7110661" y="3471241"/>
            <a:ext cx="2" cy="252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4" name="1043 Conector recto de flecha"/>
          <p:cNvCxnSpPr>
            <a:stCxn id="9" idx="0"/>
            <a:endCxn id="10" idx="4"/>
          </p:cNvCxnSpPr>
          <p:nvPr/>
        </p:nvCxnSpPr>
        <p:spPr>
          <a:xfrm flipV="1">
            <a:off x="7110661" y="2628437"/>
            <a:ext cx="116867" cy="266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6" name="1045 Conector recto de flecha"/>
          <p:cNvCxnSpPr>
            <a:stCxn id="53" idx="2"/>
            <a:endCxn id="4" idx="6"/>
          </p:cNvCxnSpPr>
          <p:nvPr/>
        </p:nvCxnSpPr>
        <p:spPr>
          <a:xfrm flipH="1" flipV="1">
            <a:off x="4679782" y="6043314"/>
            <a:ext cx="2268481" cy="16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IDROGRAFÍA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774" y="1368746"/>
            <a:ext cx="2433413" cy="1342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29 Conector recto"/>
          <p:cNvCxnSpPr>
            <a:stCxn id="5" idx="5"/>
            <a:endCxn id="8" idx="1"/>
          </p:cNvCxnSpPr>
          <p:nvPr/>
        </p:nvCxnSpPr>
        <p:spPr>
          <a:xfrm>
            <a:off x="4679781" y="3263598"/>
            <a:ext cx="1756227" cy="570452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32 Elipse"/>
          <p:cNvSpPr/>
          <p:nvPr/>
        </p:nvSpPr>
        <p:spPr>
          <a:xfrm>
            <a:off x="4932040" y="3356992"/>
            <a:ext cx="1359952" cy="4050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 smtClean="0"/>
              <a:t>ESTADISTICS</a:t>
            </a:r>
            <a:endParaRPr lang="es-MX" sz="1000" dirty="0"/>
          </a:p>
        </p:txBody>
      </p:sp>
      <p:sp>
        <p:nvSpPr>
          <p:cNvPr id="1056" name="1055 CuadroTexto"/>
          <p:cNvSpPr txBox="1"/>
          <p:nvPr/>
        </p:nvSpPr>
        <p:spPr>
          <a:xfrm>
            <a:off x="2105937" y="6021868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err="1" smtClean="0"/>
              <a:t>Standar</a:t>
            </a:r>
            <a:r>
              <a:rPr lang="es-MX" sz="800" dirty="0" smtClean="0"/>
              <a:t> </a:t>
            </a:r>
            <a:endParaRPr lang="es-MX" sz="800" dirty="0"/>
          </a:p>
        </p:txBody>
      </p:sp>
      <p:sp>
        <p:nvSpPr>
          <p:cNvPr id="97" name="96 CuadroTexto"/>
          <p:cNvSpPr txBox="1"/>
          <p:nvPr/>
        </p:nvSpPr>
        <p:spPr>
          <a:xfrm rot="16200000">
            <a:off x="8346623" y="3615838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smtClean="0"/>
              <a:t>Juntos conforman</a:t>
            </a:r>
            <a:endParaRPr lang="es-MX" sz="800" dirty="0"/>
          </a:p>
        </p:txBody>
      </p:sp>
      <p:sp>
        <p:nvSpPr>
          <p:cNvPr id="98" name="97 CuadroTexto"/>
          <p:cNvSpPr txBox="1"/>
          <p:nvPr/>
        </p:nvSpPr>
        <p:spPr>
          <a:xfrm>
            <a:off x="6810325" y="260648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err="1" smtClean="0"/>
              <a:t>generate</a:t>
            </a:r>
            <a:endParaRPr lang="es-MX" sz="800" dirty="0"/>
          </a:p>
        </p:txBody>
      </p:sp>
      <p:sp>
        <p:nvSpPr>
          <p:cNvPr id="99" name="98 CuadroTexto"/>
          <p:cNvSpPr txBox="1"/>
          <p:nvPr/>
        </p:nvSpPr>
        <p:spPr>
          <a:xfrm>
            <a:off x="6892236" y="1110410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err="1" smtClean="0"/>
              <a:t>generate</a:t>
            </a:r>
            <a:endParaRPr lang="es-MX" sz="800" dirty="0"/>
          </a:p>
        </p:txBody>
      </p:sp>
      <p:sp>
        <p:nvSpPr>
          <p:cNvPr id="107" name="106 CuadroTexto"/>
          <p:cNvSpPr txBox="1"/>
          <p:nvPr/>
        </p:nvSpPr>
        <p:spPr>
          <a:xfrm>
            <a:off x="3563888" y="2462699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smtClean="0"/>
              <a:t>Use </a:t>
            </a:r>
            <a:endParaRPr lang="es-MX" sz="800" dirty="0"/>
          </a:p>
        </p:txBody>
      </p:sp>
      <p:sp>
        <p:nvSpPr>
          <p:cNvPr id="108" name="107 CuadroTexto"/>
          <p:cNvSpPr txBox="1"/>
          <p:nvPr/>
        </p:nvSpPr>
        <p:spPr>
          <a:xfrm>
            <a:off x="6660232" y="3501008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smtClean="0"/>
              <a:t>Use</a:t>
            </a:r>
            <a:endParaRPr lang="es-MX" sz="800" dirty="0"/>
          </a:p>
        </p:txBody>
      </p:sp>
      <p:sp>
        <p:nvSpPr>
          <p:cNvPr id="109" name="108 CuadroTexto"/>
          <p:cNvSpPr txBox="1"/>
          <p:nvPr/>
        </p:nvSpPr>
        <p:spPr>
          <a:xfrm>
            <a:off x="6660232" y="2663334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smtClean="0"/>
              <a:t>Reference</a:t>
            </a:r>
            <a:endParaRPr lang="es-MX" sz="800" dirty="0"/>
          </a:p>
        </p:txBody>
      </p:sp>
      <p:sp>
        <p:nvSpPr>
          <p:cNvPr id="114" name="113 CuadroTexto"/>
          <p:cNvSpPr txBox="1"/>
          <p:nvPr/>
        </p:nvSpPr>
        <p:spPr>
          <a:xfrm>
            <a:off x="5372472" y="6021868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err="1" smtClean="0"/>
              <a:t>Integration</a:t>
            </a:r>
            <a:endParaRPr lang="es-MX" sz="800" dirty="0"/>
          </a:p>
        </p:txBody>
      </p:sp>
      <p:sp>
        <p:nvSpPr>
          <p:cNvPr id="1075" name="1074 Elipse"/>
          <p:cNvSpPr/>
          <p:nvPr/>
        </p:nvSpPr>
        <p:spPr>
          <a:xfrm>
            <a:off x="1763688" y="4895141"/>
            <a:ext cx="1224136" cy="4780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000" dirty="0" smtClean="0"/>
              <a:t>GLOBAL EXPERTS COMMITTE</a:t>
            </a:r>
            <a:endParaRPr lang="es-MX" sz="1000" dirty="0"/>
          </a:p>
        </p:txBody>
      </p:sp>
      <p:sp>
        <p:nvSpPr>
          <p:cNvPr id="127" name="126 CuadroTexto"/>
          <p:cNvSpPr txBox="1"/>
          <p:nvPr/>
        </p:nvSpPr>
        <p:spPr>
          <a:xfrm>
            <a:off x="2904801" y="4941168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Instruye</a:t>
            </a:r>
          </a:p>
        </p:txBody>
      </p:sp>
      <p:sp>
        <p:nvSpPr>
          <p:cNvPr id="186" name="185 CuadroTexto"/>
          <p:cNvSpPr txBox="1"/>
          <p:nvPr/>
        </p:nvSpPr>
        <p:spPr>
          <a:xfrm rot="16200000">
            <a:off x="813052" y="5331994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err="1" smtClean="0"/>
              <a:t>Coordination</a:t>
            </a:r>
            <a:r>
              <a:rPr lang="es-MX" sz="800" dirty="0" smtClean="0"/>
              <a:t> </a:t>
            </a:r>
            <a:endParaRPr lang="es-MX" sz="800" dirty="0"/>
          </a:p>
        </p:txBody>
      </p:sp>
      <p:sp>
        <p:nvSpPr>
          <p:cNvPr id="164" name="163 Elipse"/>
          <p:cNvSpPr/>
          <p:nvPr/>
        </p:nvSpPr>
        <p:spPr>
          <a:xfrm>
            <a:off x="514668" y="4594816"/>
            <a:ext cx="1008112" cy="4540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/>
              <a:t>GGIM REGIONAL</a:t>
            </a:r>
            <a:endParaRPr lang="es-MX" sz="800" dirty="0"/>
          </a:p>
        </p:txBody>
      </p:sp>
      <p:sp>
        <p:nvSpPr>
          <p:cNvPr id="198" name="197 Elipse"/>
          <p:cNvSpPr/>
          <p:nvPr/>
        </p:nvSpPr>
        <p:spPr>
          <a:xfrm>
            <a:off x="107504" y="6331346"/>
            <a:ext cx="1008112" cy="4540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/>
              <a:t>INDUSTRY</a:t>
            </a:r>
            <a:endParaRPr lang="es-MX" sz="800" dirty="0"/>
          </a:p>
        </p:txBody>
      </p:sp>
      <p:sp>
        <p:nvSpPr>
          <p:cNvPr id="199" name="198 Elipse"/>
          <p:cNvSpPr/>
          <p:nvPr/>
        </p:nvSpPr>
        <p:spPr>
          <a:xfrm>
            <a:off x="35496" y="5423198"/>
            <a:ext cx="1008112" cy="4540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/>
              <a:t>ACADEMICS</a:t>
            </a:r>
            <a:endParaRPr lang="es-MX" sz="800" dirty="0"/>
          </a:p>
        </p:txBody>
      </p:sp>
      <p:sp>
        <p:nvSpPr>
          <p:cNvPr id="200" name="199 CuadroTexto"/>
          <p:cNvSpPr txBox="1"/>
          <p:nvPr/>
        </p:nvSpPr>
        <p:spPr>
          <a:xfrm>
            <a:off x="600545" y="6309900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err="1" smtClean="0"/>
              <a:t>Provides</a:t>
            </a:r>
            <a:endParaRPr lang="es-MX" sz="800" dirty="0"/>
          </a:p>
        </p:txBody>
      </p:sp>
      <p:cxnSp>
        <p:nvCxnSpPr>
          <p:cNvPr id="166" name="165 Conector recto de flecha"/>
          <p:cNvCxnSpPr>
            <a:stCxn id="198" idx="7"/>
            <a:endCxn id="54" idx="3"/>
          </p:cNvCxnSpPr>
          <p:nvPr/>
        </p:nvCxnSpPr>
        <p:spPr>
          <a:xfrm flipV="1">
            <a:off x="967981" y="6246983"/>
            <a:ext cx="121427" cy="150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167 Conector recto de flecha"/>
          <p:cNvCxnSpPr>
            <a:stCxn id="199" idx="4"/>
            <a:endCxn id="54" idx="2"/>
          </p:cNvCxnSpPr>
          <p:nvPr/>
        </p:nvCxnSpPr>
        <p:spPr>
          <a:xfrm>
            <a:off x="539552" y="5877272"/>
            <a:ext cx="360040" cy="1660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169 Conector recto de flecha"/>
          <p:cNvCxnSpPr>
            <a:stCxn id="164" idx="4"/>
          </p:cNvCxnSpPr>
          <p:nvPr/>
        </p:nvCxnSpPr>
        <p:spPr>
          <a:xfrm>
            <a:off x="1018724" y="5048890"/>
            <a:ext cx="340185" cy="706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206 CuadroTexto"/>
          <p:cNvSpPr txBox="1"/>
          <p:nvPr/>
        </p:nvSpPr>
        <p:spPr>
          <a:xfrm>
            <a:off x="179512" y="5157192"/>
            <a:ext cx="13071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err="1" smtClean="0"/>
              <a:t>Provides</a:t>
            </a:r>
            <a:endParaRPr lang="es-MX" sz="800" dirty="0"/>
          </a:p>
        </p:txBody>
      </p:sp>
      <p:sp>
        <p:nvSpPr>
          <p:cNvPr id="210" name="209 CuadroTexto"/>
          <p:cNvSpPr txBox="1"/>
          <p:nvPr/>
        </p:nvSpPr>
        <p:spPr>
          <a:xfrm>
            <a:off x="235795" y="5914146"/>
            <a:ext cx="7515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dirty="0" err="1" smtClean="0"/>
              <a:t>Provides</a:t>
            </a:r>
            <a:endParaRPr lang="es-MX" sz="800" dirty="0"/>
          </a:p>
        </p:txBody>
      </p:sp>
    </p:spTree>
    <p:extLst>
      <p:ext uri="{BB962C8B-B14F-4D97-AF65-F5344CB8AC3E}">
        <p14:creationId xmlns:p14="http://schemas.microsoft.com/office/powerpoint/2010/main" val="1127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ndo_sema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fondo_semar</Template>
  <TotalTime>592</TotalTime>
  <Words>66</Words>
  <Application>Microsoft Office PowerPoint</Application>
  <PresentationFormat>On-screen Show (4:3)</PresentationFormat>
  <Paragraphs>43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Cambria Math</vt:lpstr>
      <vt:lpstr>fondo_semar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Source 3 HPD</dc:creator>
  <cp:lastModifiedBy>Project Officer Peru</cp:lastModifiedBy>
  <cp:revision>36</cp:revision>
  <cp:lastPrinted>2015-04-22T15:35:40Z</cp:lastPrinted>
  <dcterms:created xsi:type="dcterms:W3CDTF">2015-04-20T14:15:46Z</dcterms:created>
  <dcterms:modified xsi:type="dcterms:W3CDTF">2019-08-06T09:38:32Z</dcterms:modified>
</cp:coreProperties>
</file>

<file path=docProps/thumbnail.jpeg>
</file>